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4" r:id="rId2"/>
    <p:sldId id="262" r:id="rId3"/>
    <p:sldId id="257" r:id="rId4"/>
    <p:sldId id="276" r:id="rId5"/>
    <p:sldId id="264" r:id="rId6"/>
    <p:sldId id="280" r:id="rId7"/>
    <p:sldId id="263" r:id="rId8"/>
    <p:sldId id="260" r:id="rId9"/>
    <p:sldId id="267" r:id="rId10"/>
    <p:sldId id="268" r:id="rId11"/>
    <p:sldId id="279" r:id="rId12"/>
    <p:sldId id="270" r:id="rId13"/>
    <p:sldId id="281" r:id="rId14"/>
    <p:sldId id="272" r:id="rId15"/>
    <p:sldId id="273"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456"/>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BF08D4-C9E5-4A5C-9821-A6C4113F253C}" type="doc">
      <dgm:prSet loTypeId="urn:microsoft.com/office/officeart/2005/8/layout/hProcess9" loCatId="process" qsTypeId="urn:microsoft.com/office/officeart/2005/8/quickstyle/simple1" qsCatId="simple" csTypeId="urn:microsoft.com/office/officeart/2005/8/colors/accent3_1" csCatId="accent3" phldr="1"/>
      <dgm:spPr/>
      <dgm:t>
        <a:bodyPr/>
        <a:lstStyle/>
        <a:p>
          <a:endParaRPr lang="en-IN"/>
        </a:p>
      </dgm:t>
    </dgm:pt>
    <dgm:pt modelId="{27171D59-89DE-4B09-9D31-BA6F7BC16FD3}">
      <dgm:prSet custT="1"/>
      <dgm:spPr>
        <a:solidFill>
          <a:schemeClr val="accent6">
            <a:lumMod val="75000"/>
          </a:schemeClr>
        </a:solidFill>
        <a:ln>
          <a:noFill/>
        </a:ln>
      </dgm:spPr>
      <dgm:t>
        <a:bodyPr/>
        <a:lstStyle/>
        <a:p>
          <a:r>
            <a:rPr lang="en-US" sz="2400" b="1" dirty="0">
              <a:solidFill>
                <a:schemeClr val="bg1"/>
              </a:solidFill>
              <a:latin typeface="Times New Roman" panose="02020603050405020304" pitchFamily="18" charset="0"/>
              <a:cs typeface="Times New Roman" panose="02020603050405020304" pitchFamily="18" charset="0"/>
            </a:rPr>
            <a:t>60 years</a:t>
          </a:r>
          <a:endParaRPr lang="en-IN" sz="2400" b="1" dirty="0">
            <a:solidFill>
              <a:schemeClr val="bg1"/>
            </a:solidFill>
            <a:latin typeface="Times New Roman" panose="02020603050405020304" pitchFamily="18" charset="0"/>
            <a:cs typeface="Times New Roman" panose="02020603050405020304" pitchFamily="18" charset="0"/>
          </a:endParaRPr>
        </a:p>
      </dgm:t>
    </dgm:pt>
    <dgm:pt modelId="{0B484F25-39FE-4C5A-A0C9-E946353C1941}" type="parTrans" cxnId="{EFB07C61-854B-431A-8109-89B2E74DA05F}">
      <dgm:prSet/>
      <dgm:spPr/>
      <dgm:t>
        <a:bodyPr/>
        <a:lstStyle/>
        <a:p>
          <a:endParaRPr lang="en-IN"/>
        </a:p>
      </dgm:t>
    </dgm:pt>
    <dgm:pt modelId="{6E481BAC-08D1-4A44-84A5-F821A5FCC527}" type="sibTrans" cxnId="{EFB07C61-854B-431A-8109-89B2E74DA05F}">
      <dgm:prSet/>
      <dgm:spPr/>
      <dgm:t>
        <a:bodyPr/>
        <a:lstStyle/>
        <a:p>
          <a:endParaRPr lang="en-IN"/>
        </a:p>
      </dgm:t>
    </dgm:pt>
    <dgm:pt modelId="{39317550-B633-46A0-91C8-74950682BD7C}" type="pres">
      <dgm:prSet presAssocID="{A1BF08D4-C9E5-4A5C-9821-A6C4113F253C}" presName="CompostProcess" presStyleCnt="0">
        <dgm:presLayoutVars>
          <dgm:dir/>
          <dgm:resizeHandles val="exact"/>
        </dgm:presLayoutVars>
      </dgm:prSet>
      <dgm:spPr/>
    </dgm:pt>
    <dgm:pt modelId="{DD3CAF37-4C5E-415D-A31C-D2C8AD29DA28}" type="pres">
      <dgm:prSet presAssocID="{A1BF08D4-C9E5-4A5C-9821-A6C4113F253C}" presName="arrow" presStyleLbl="bgShp" presStyleIdx="0" presStyleCnt="1"/>
      <dgm:spPr>
        <a:prstGeom prst="stripedRightArrow">
          <a:avLst/>
        </a:prstGeom>
        <a:solidFill>
          <a:schemeClr val="accent6">
            <a:lumMod val="75000"/>
          </a:schemeClr>
        </a:solidFill>
        <a:ln>
          <a:solidFill>
            <a:schemeClr val="accent6">
              <a:lumMod val="50000"/>
            </a:schemeClr>
          </a:solidFill>
        </a:ln>
      </dgm:spPr>
    </dgm:pt>
    <dgm:pt modelId="{09610B64-C327-4BB5-957E-D3F2BCA8CEC6}" type="pres">
      <dgm:prSet presAssocID="{A1BF08D4-C9E5-4A5C-9821-A6C4113F253C}" presName="linearProcess" presStyleCnt="0"/>
      <dgm:spPr/>
    </dgm:pt>
    <dgm:pt modelId="{471458DF-4C2F-4F22-B701-C86847320327}" type="pres">
      <dgm:prSet presAssocID="{27171D59-89DE-4B09-9D31-BA6F7BC16FD3}" presName="textNode" presStyleLbl="node1" presStyleIdx="0" presStyleCnt="1">
        <dgm:presLayoutVars>
          <dgm:bulletEnabled val="1"/>
        </dgm:presLayoutVars>
      </dgm:prSet>
      <dgm:spPr/>
    </dgm:pt>
  </dgm:ptLst>
  <dgm:cxnLst>
    <dgm:cxn modelId="{3AF80D10-753D-48CF-9D21-CB1397B58231}" type="presOf" srcId="{A1BF08D4-C9E5-4A5C-9821-A6C4113F253C}" destId="{39317550-B633-46A0-91C8-74950682BD7C}" srcOrd="0" destOrd="0" presId="urn:microsoft.com/office/officeart/2005/8/layout/hProcess9"/>
    <dgm:cxn modelId="{EFB07C61-854B-431A-8109-89B2E74DA05F}" srcId="{A1BF08D4-C9E5-4A5C-9821-A6C4113F253C}" destId="{27171D59-89DE-4B09-9D31-BA6F7BC16FD3}" srcOrd="0" destOrd="0" parTransId="{0B484F25-39FE-4C5A-A0C9-E946353C1941}" sibTransId="{6E481BAC-08D1-4A44-84A5-F821A5FCC527}"/>
    <dgm:cxn modelId="{76AD8D7C-7EBF-4080-B42C-E7ECDD1CD5F9}" type="presOf" srcId="{27171D59-89DE-4B09-9D31-BA6F7BC16FD3}" destId="{471458DF-4C2F-4F22-B701-C86847320327}" srcOrd="0" destOrd="0" presId="urn:microsoft.com/office/officeart/2005/8/layout/hProcess9"/>
    <dgm:cxn modelId="{2496ECC4-8C86-4615-B88A-37E32AA7985B}" type="presParOf" srcId="{39317550-B633-46A0-91C8-74950682BD7C}" destId="{DD3CAF37-4C5E-415D-A31C-D2C8AD29DA28}" srcOrd="0" destOrd="0" presId="urn:microsoft.com/office/officeart/2005/8/layout/hProcess9"/>
    <dgm:cxn modelId="{C3BB77AA-A1F0-424E-92DD-FEC6132807C3}" type="presParOf" srcId="{39317550-B633-46A0-91C8-74950682BD7C}" destId="{09610B64-C327-4BB5-957E-D3F2BCA8CEC6}" srcOrd="1" destOrd="0" presId="urn:microsoft.com/office/officeart/2005/8/layout/hProcess9"/>
    <dgm:cxn modelId="{07F9A75F-C0DD-4B3B-8EF4-CCBE6EE2F29A}" type="presParOf" srcId="{09610B64-C327-4BB5-957E-D3F2BCA8CEC6}" destId="{471458DF-4C2F-4F22-B701-C86847320327}" srcOrd="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CAF37-4C5E-415D-A31C-D2C8AD29DA28}">
      <dsp:nvSpPr>
        <dsp:cNvPr id="0" name=""/>
        <dsp:cNvSpPr/>
      </dsp:nvSpPr>
      <dsp:spPr>
        <a:xfrm>
          <a:off x="463066" y="0"/>
          <a:ext cx="5248089" cy="1917812"/>
        </a:xfrm>
        <a:prstGeom prst="stripedRightArrow">
          <a:avLst/>
        </a:prstGeom>
        <a:solidFill>
          <a:schemeClr val="accent6">
            <a:lumMod val="75000"/>
          </a:schemeClr>
        </a:solidFill>
        <a:ln>
          <a:solidFill>
            <a:schemeClr val="accent6">
              <a:lumMod val="50000"/>
            </a:schemeClr>
          </a:solidFill>
        </a:ln>
        <a:effectLst/>
      </dsp:spPr>
      <dsp:style>
        <a:lnRef idx="0">
          <a:scrgbClr r="0" g="0" b="0"/>
        </a:lnRef>
        <a:fillRef idx="1">
          <a:scrgbClr r="0" g="0" b="0"/>
        </a:fillRef>
        <a:effectRef idx="0">
          <a:scrgbClr r="0" g="0" b="0"/>
        </a:effectRef>
        <a:fontRef idx="minor"/>
      </dsp:style>
    </dsp:sp>
    <dsp:sp modelId="{471458DF-4C2F-4F22-B701-C86847320327}">
      <dsp:nvSpPr>
        <dsp:cNvPr id="0" name=""/>
        <dsp:cNvSpPr/>
      </dsp:nvSpPr>
      <dsp:spPr>
        <a:xfrm>
          <a:off x="2160978" y="575343"/>
          <a:ext cx="1852266" cy="767124"/>
        </a:xfrm>
        <a:prstGeom prst="roundRect">
          <a:avLst/>
        </a:prstGeom>
        <a:solidFill>
          <a:schemeClr val="accent6">
            <a:lumMod val="7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60 years</a:t>
          </a:r>
          <a:endParaRPr lang="en-IN" sz="2400" b="1" kern="1200" dirty="0">
            <a:solidFill>
              <a:schemeClr val="bg1"/>
            </a:solidFill>
            <a:latin typeface="Times New Roman" panose="02020603050405020304" pitchFamily="18" charset="0"/>
            <a:cs typeface="Times New Roman" panose="02020603050405020304" pitchFamily="18" charset="0"/>
          </a:endParaRPr>
        </a:p>
      </dsp:txBody>
      <dsp:txXfrm>
        <a:off x="2198426" y="612791"/>
        <a:ext cx="1777370" cy="6922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E2A5-EBF4-4D64-923B-C22C48151E20}" type="datetimeFigureOut">
              <a:rPr lang="en-IN" smtClean="0"/>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55869-0B97-49FA-8173-1004A565E4C5}" type="slidenum">
              <a:rPr lang="en-IN" smtClean="0"/>
              <a:t>‹#›</a:t>
            </a:fld>
            <a:endParaRPr lang="en-IN"/>
          </a:p>
        </p:txBody>
      </p:sp>
    </p:spTree>
    <p:extLst>
      <p:ext uri="{BB962C8B-B14F-4D97-AF65-F5344CB8AC3E}">
        <p14:creationId xmlns:p14="http://schemas.microsoft.com/office/powerpoint/2010/main" val="156613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F921-72E8-F286-D2EF-1546A55C0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A7141-2029-0E22-416D-43CE75D68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91CAD-1995-97B3-A185-B810ECE95680}"/>
              </a:ext>
            </a:extLst>
          </p:cNvPr>
          <p:cNvSpPr>
            <a:spLocks noGrp="1"/>
          </p:cNvSpPr>
          <p:nvPr>
            <p:ph type="body" idx="1"/>
          </p:nvPr>
        </p:nvSpPr>
        <p:spPr/>
        <p:txBody>
          <a:bodyPr/>
          <a:lstStyle/>
          <a:p>
            <a:r>
              <a:rPr lang="en-US" dirty="0"/>
              <a:t>Welcome to Gopi’s </a:t>
            </a:r>
            <a:r>
              <a:rPr lang="en-US" dirty="0" err="1"/>
              <a:t>Shasthipoorti</a:t>
            </a:r>
            <a:r>
              <a:rPr lang="en-US" dirty="0"/>
              <a:t>. Shasthi is 60 and P</a:t>
            </a:r>
            <a:r>
              <a:rPr lang="en-US"/>
              <a:t>oorthi</a:t>
            </a:r>
            <a:r>
              <a:rPr lang="en-US" dirty="0"/>
              <a:t> means completion. This is a Sanskrit term.</a:t>
            </a:r>
          </a:p>
        </p:txBody>
      </p:sp>
      <p:sp>
        <p:nvSpPr>
          <p:cNvPr id="4" name="Slide Number Placeholder 3">
            <a:extLst>
              <a:ext uri="{FF2B5EF4-FFF2-40B4-BE49-F238E27FC236}">
                <a16:creationId xmlns:a16="http://schemas.microsoft.com/office/drawing/2014/main" id="{B138E727-F978-F68D-F81F-649720CDB8AE}"/>
              </a:ext>
            </a:extLst>
          </p:cNvPr>
          <p:cNvSpPr>
            <a:spLocks noGrp="1"/>
          </p:cNvSpPr>
          <p:nvPr>
            <p:ph type="sldNum" sz="quarter" idx="5"/>
          </p:nvPr>
        </p:nvSpPr>
        <p:spPr/>
        <p:txBody>
          <a:bodyPr/>
          <a:lstStyle/>
          <a:p>
            <a:fld id="{89F55869-0B97-49FA-8173-1004A565E4C5}" type="slidenum">
              <a:rPr lang="en-IN" smtClean="0"/>
              <a:t>1</a:t>
            </a:fld>
            <a:endParaRPr lang="en-IN"/>
          </a:p>
        </p:txBody>
      </p:sp>
    </p:spTree>
    <p:extLst>
      <p:ext uri="{BB962C8B-B14F-4D97-AF65-F5344CB8AC3E}">
        <p14:creationId xmlns:p14="http://schemas.microsoft.com/office/powerpoint/2010/main" val="133966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is 1</a:t>
            </a:r>
            <a:r>
              <a:rPr lang="en-US" baseline="30000" dirty="0"/>
              <a:t>st</a:t>
            </a:r>
            <a:r>
              <a:rPr lang="en-US" dirty="0"/>
              <a:t> for Gopi. These are happy times touring. Probably Jaipur, India</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11</a:t>
            </a:fld>
            <a:endParaRPr lang="en-IN"/>
          </a:p>
        </p:txBody>
      </p:sp>
    </p:spTree>
    <p:extLst>
      <p:ext uri="{BB962C8B-B14F-4D97-AF65-F5344CB8AC3E}">
        <p14:creationId xmlns:p14="http://schemas.microsoft.com/office/powerpoint/2010/main" val="332731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12</a:t>
            </a:fld>
            <a:endParaRPr lang="en-IN"/>
          </a:p>
        </p:txBody>
      </p:sp>
    </p:spTree>
    <p:extLst>
      <p:ext uri="{BB962C8B-B14F-4D97-AF65-F5344CB8AC3E}">
        <p14:creationId xmlns:p14="http://schemas.microsoft.com/office/powerpoint/2010/main" val="2087462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00DD0-0B90-2E8A-77D3-57E6A1430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5A0AC-7F5E-C079-ECD0-00C9BB6DE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C2033-4910-3F7D-51FD-2887E75C16D5}"/>
              </a:ext>
            </a:extLst>
          </p:cNvPr>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a:extLst>
              <a:ext uri="{FF2B5EF4-FFF2-40B4-BE49-F238E27FC236}">
                <a16:creationId xmlns:a16="http://schemas.microsoft.com/office/drawing/2014/main" id="{D5B3FEAE-85C2-72DF-4E48-7B8E042DA25B}"/>
              </a:ext>
            </a:extLst>
          </p:cNvPr>
          <p:cNvSpPr>
            <a:spLocks noGrp="1"/>
          </p:cNvSpPr>
          <p:nvPr>
            <p:ph type="sldNum" sz="quarter" idx="5"/>
          </p:nvPr>
        </p:nvSpPr>
        <p:spPr/>
        <p:txBody>
          <a:bodyPr/>
          <a:lstStyle/>
          <a:p>
            <a:fld id="{89F55869-0B97-49FA-8173-1004A565E4C5}" type="slidenum">
              <a:rPr lang="en-IN" smtClean="0"/>
              <a:t>13</a:t>
            </a:fld>
            <a:endParaRPr lang="en-IN"/>
          </a:p>
        </p:txBody>
      </p:sp>
    </p:spTree>
    <p:extLst>
      <p:ext uri="{BB962C8B-B14F-4D97-AF65-F5344CB8AC3E}">
        <p14:creationId xmlns:p14="http://schemas.microsoft.com/office/powerpoint/2010/main" val="305903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always maintained a healthy friend circle. This involved a lot of </a:t>
            </a:r>
            <a:r>
              <a:rPr lang="en-US" dirty="0" err="1"/>
              <a:t>masti</a:t>
            </a:r>
            <a:r>
              <a:rPr lang="en-US" dirty="0"/>
              <a:t> </a:t>
            </a:r>
            <a:r>
              <a:rPr lang="en-US" dirty="0" err="1"/>
              <a:t>i.e</a:t>
            </a:r>
            <a:r>
              <a:rPr lang="en-US" dirty="0"/>
              <a:t> fun, and plenty of loyalty as well. Gopi and his merry band helped out on many occasions. Especially during difficult times such as when our father passed away. They were the bedrock for the entire family. They were also involved in happy situations such as our marriage.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14</a:t>
            </a:fld>
            <a:endParaRPr lang="en-IN"/>
          </a:p>
        </p:txBody>
      </p:sp>
    </p:spTree>
    <p:extLst>
      <p:ext uri="{BB962C8B-B14F-4D97-AF65-F5344CB8AC3E}">
        <p14:creationId xmlns:p14="http://schemas.microsoft.com/office/powerpoint/2010/main" val="3818335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&amp; Suman mentored Chaitan to clear his USMLE – 1, Gopi got Chaitan a Fellowship.  Gopi / Suman are helping Chaitan prepare for USMLE-2 and plan his upcoming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15</a:t>
            </a:fld>
            <a:endParaRPr lang="en-IN"/>
          </a:p>
        </p:txBody>
      </p:sp>
    </p:spTree>
    <p:extLst>
      <p:ext uri="{BB962C8B-B14F-4D97-AF65-F5344CB8AC3E}">
        <p14:creationId xmlns:p14="http://schemas.microsoft.com/office/powerpoint/2010/main" val="2904952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D17F-AF1B-61DA-5929-E2E9B448B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C2657-1772-C9FD-3F62-3B5580132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BB63F-5D2A-146F-6CA5-44C48896F55B}"/>
              </a:ext>
            </a:extLst>
          </p:cNvPr>
          <p:cNvSpPr>
            <a:spLocks noGrp="1"/>
          </p:cNvSpPr>
          <p:nvPr>
            <p:ph type="body" idx="1"/>
          </p:nvPr>
        </p:nvSpPr>
        <p:spPr/>
        <p:txBody>
          <a:bodyPr/>
          <a:lstStyle/>
          <a:p>
            <a:r>
              <a:rPr lang="en-US" dirty="0"/>
              <a:t>Gopi – </a:t>
            </a:r>
            <a:r>
              <a:rPr lang="en-US" dirty="0" err="1"/>
              <a:t>Shatamanam</a:t>
            </a:r>
            <a:r>
              <a:rPr lang="en-US" dirty="0"/>
              <a:t> Bhavati … May you live 100 years</a:t>
            </a:r>
            <a:endParaRPr lang="en-IN" dirty="0"/>
          </a:p>
        </p:txBody>
      </p:sp>
      <p:sp>
        <p:nvSpPr>
          <p:cNvPr id="4" name="Slide Number Placeholder 3">
            <a:extLst>
              <a:ext uri="{FF2B5EF4-FFF2-40B4-BE49-F238E27FC236}">
                <a16:creationId xmlns:a16="http://schemas.microsoft.com/office/drawing/2014/main" id="{05741845-23DD-7124-3FF8-84B37C6BDD6C}"/>
              </a:ext>
            </a:extLst>
          </p:cNvPr>
          <p:cNvSpPr>
            <a:spLocks noGrp="1"/>
          </p:cNvSpPr>
          <p:nvPr>
            <p:ph type="sldNum" sz="quarter" idx="5"/>
          </p:nvPr>
        </p:nvSpPr>
        <p:spPr/>
        <p:txBody>
          <a:bodyPr/>
          <a:lstStyle/>
          <a:p>
            <a:fld id="{89F55869-0B97-49FA-8173-1004A565E4C5}" type="slidenum">
              <a:rPr lang="en-IN" smtClean="0"/>
              <a:t>16</a:t>
            </a:fld>
            <a:endParaRPr lang="en-IN"/>
          </a:p>
        </p:txBody>
      </p:sp>
    </p:spTree>
    <p:extLst>
      <p:ext uri="{BB962C8B-B14F-4D97-AF65-F5344CB8AC3E}">
        <p14:creationId xmlns:p14="http://schemas.microsoft.com/office/powerpoint/2010/main" val="36221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F058-2B30-F54E-F9DD-B7364FFC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76F7C-136F-58F8-DADC-9AAAF0571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2B72F-FCD3-4D39-4C2A-A362CC8F12A9}"/>
              </a:ext>
            </a:extLst>
          </p:cNvPr>
          <p:cNvSpPr>
            <a:spLocks noGrp="1"/>
          </p:cNvSpPr>
          <p:nvPr>
            <p:ph type="body" idx="1"/>
          </p:nvPr>
        </p:nvSpPr>
        <p:spPr/>
        <p:txBody>
          <a:bodyPr/>
          <a:lstStyle/>
          <a:p>
            <a:r>
              <a:rPr lang="en-US" dirty="0"/>
              <a:t>Gopi as a baby to Gopi today as a founder of SAAK </a:t>
            </a:r>
            <a:endParaRPr lang="en-IN" dirty="0"/>
          </a:p>
        </p:txBody>
      </p:sp>
      <p:sp>
        <p:nvSpPr>
          <p:cNvPr id="4" name="Slide Number Placeholder 3">
            <a:extLst>
              <a:ext uri="{FF2B5EF4-FFF2-40B4-BE49-F238E27FC236}">
                <a16:creationId xmlns:a16="http://schemas.microsoft.com/office/drawing/2014/main" id="{EEE990B4-B6EF-F4FC-8081-006CF8024444}"/>
              </a:ext>
            </a:extLst>
          </p:cNvPr>
          <p:cNvSpPr>
            <a:spLocks noGrp="1"/>
          </p:cNvSpPr>
          <p:nvPr>
            <p:ph type="sldNum" sz="quarter" idx="5"/>
          </p:nvPr>
        </p:nvSpPr>
        <p:spPr/>
        <p:txBody>
          <a:bodyPr/>
          <a:lstStyle/>
          <a:p>
            <a:fld id="{89F55869-0B97-49FA-8173-1004A565E4C5}" type="slidenum">
              <a:rPr lang="en-IN" smtClean="0"/>
              <a:t>2</a:t>
            </a:fld>
            <a:endParaRPr lang="en-IN"/>
          </a:p>
        </p:txBody>
      </p:sp>
    </p:spTree>
    <p:extLst>
      <p:ext uri="{BB962C8B-B14F-4D97-AF65-F5344CB8AC3E}">
        <p14:creationId xmlns:p14="http://schemas.microsoft.com/office/powerpoint/2010/main" val="287955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was never afraid to live his life on his own terms. During this phase in </a:t>
            </a:r>
            <a:r>
              <a:rPr lang="en-US" dirty="0" err="1"/>
              <a:t>Hyd</a:t>
            </a:r>
            <a:r>
              <a:rPr lang="en-US" dirty="0"/>
              <a:t> he would play with a stick and plants when alone and play with others on the swing, kabaddi, cricket etc.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4</a:t>
            </a:fld>
            <a:endParaRPr lang="en-IN"/>
          </a:p>
        </p:txBody>
      </p:sp>
    </p:spTree>
    <p:extLst>
      <p:ext uri="{BB962C8B-B14F-4D97-AF65-F5344CB8AC3E}">
        <p14:creationId xmlns:p14="http://schemas.microsoft.com/office/powerpoint/2010/main" val="17517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my father got transferred to Ahmedabad our entire family was in a shock. We felt rudely taken away from the comfort of our life in Hyd. Gopi and I coped by playing “marbles” (</a:t>
            </a:r>
            <a:r>
              <a:rPr lang="en-US" dirty="0" err="1"/>
              <a:t>goli</a:t>
            </a:r>
            <a:r>
              <a:rPr lang="en-US" dirty="0"/>
              <a:t>) with local boys. We were terrified with the local bullies called </a:t>
            </a:r>
            <a:r>
              <a:rPr lang="en-US" dirty="0" err="1"/>
              <a:t>Vagari’s</a:t>
            </a:r>
            <a:r>
              <a:rPr lang="en-US" dirty="0"/>
              <a:t> and somehow managed to outwit them. Gopi studied in tents in this phase of school. He would get hand me down books which </a:t>
            </a:r>
            <a:r>
              <a:rPr lang="en-US" dirty="0" err="1"/>
              <a:t>did’nt</a:t>
            </a:r>
            <a:r>
              <a:rPr lang="en-US" dirty="0"/>
              <a:t> bother him and on occasion produced a book in two halves from his pockets which got the teachers in a puzzle.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5</a:t>
            </a:fld>
            <a:endParaRPr lang="en-IN"/>
          </a:p>
        </p:txBody>
      </p:sp>
    </p:spTree>
    <p:extLst>
      <p:ext uri="{BB962C8B-B14F-4D97-AF65-F5344CB8AC3E}">
        <p14:creationId xmlns:p14="http://schemas.microsoft.com/office/powerpoint/2010/main" val="370926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Gopi’s score during 12</a:t>
            </a:r>
            <a:r>
              <a:rPr lang="en-US" baseline="30000" dirty="0"/>
              <a:t>th</a:t>
            </a:r>
            <a:r>
              <a:rPr lang="en-US" dirty="0"/>
              <a:t> suddenly jumped. He secured a state rank and got admitted to the prestigious BJ Medical college for MBBS. But he continued his cavalier ways. During the 1</a:t>
            </a:r>
            <a:r>
              <a:rPr lang="en-US" baseline="30000" dirty="0"/>
              <a:t>st</a:t>
            </a:r>
            <a:r>
              <a:rPr lang="en-US" dirty="0"/>
              <a:t> year MBBS exam he burnt his hand badly with Diwali crackers but managed to pass his exam.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6</a:t>
            </a:fld>
            <a:endParaRPr lang="en-IN"/>
          </a:p>
        </p:txBody>
      </p:sp>
    </p:spTree>
    <p:extLst>
      <p:ext uri="{BB962C8B-B14F-4D97-AF65-F5344CB8AC3E}">
        <p14:creationId xmlns:p14="http://schemas.microsoft.com/office/powerpoint/2010/main" val="318527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Gopi has chosen to climb another mountain. With Suman. He has successfully fought and won against monopolistic health-care providers. Demonstrating guts and initiative.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7</a:t>
            </a:fld>
            <a:endParaRPr lang="en-IN"/>
          </a:p>
        </p:txBody>
      </p:sp>
    </p:spTree>
    <p:extLst>
      <p:ext uri="{BB962C8B-B14F-4D97-AF65-F5344CB8AC3E}">
        <p14:creationId xmlns:p14="http://schemas.microsoft.com/office/powerpoint/2010/main" val="2585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always been large-hearted. One of the iconic moments of our college days was the 83 world cup in Cricket. It transformed us and Bharat. When I was about to leave for the US in 85, Gopi let me have the prized possession of a special edition of Sports-Star that featured the 83 world cup.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8</a:t>
            </a:fld>
            <a:endParaRPr lang="en-IN"/>
          </a:p>
        </p:txBody>
      </p:sp>
    </p:spTree>
    <p:extLst>
      <p:ext uri="{BB962C8B-B14F-4D97-AF65-F5344CB8AC3E}">
        <p14:creationId xmlns:p14="http://schemas.microsoft.com/office/powerpoint/2010/main" val="346738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donated to the Chinmaya mission in our father’s name. Lakshmi Akka knows more details.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9</a:t>
            </a:fld>
            <a:endParaRPr lang="en-IN"/>
          </a:p>
        </p:txBody>
      </p:sp>
    </p:spTree>
    <p:extLst>
      <p:ext uri="{BB962C8B-B14F-4D97-AF65-F5344CB8AC3E}">
        <p14:creationId xmlns:p14="http://schemas.microsoft.com/office/powerpoint/2010/main" val="40584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and Suman have also donated generously to the </a:t>
            </a:r>
            <a:r>
              <a:rPr lang="en-US" dirty="0" err="1"/>
              <a:t>Sanijavani</a:t>
            </a:r>
            <a:r>
              <a:rPr lang="en-US" dirty="0"/>
              <a:t> hospital to put up a Cardiac unit. They also volunteered their time in service.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10</a:t>
            </a:fld>
            <a:endParaRPr lang="en-IN"/>
          </a:p>
        </p:txBody>
      </p:sp>
    </p:spTree>
    <p:extLst>
      <p:ext uri="{BB962C8B-B14F-4D97-AF65-F5344CB8AC3E}">
        <p14:creationId xmlns:p14="http://schemas.microsoft.com/office/powerpoint/2010/main" val="92261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F8E2-25A7-4F18-8A6B-1AA9012DC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C67ABE-FFC3-B883-4D74-AEE2D733E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4139EE-CE85-6CED-7A98-B800EE4AD5C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DC545C8-F1A3-78F9-6358-E7FD19B98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3FDEA5-A440-CDE7-B0CB-E748267FFC43}"/>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5499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4619-3571-04A7-2958-ECB483924F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EA1393-9A95-2273-2856-69B9CB7E3D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ED5E8-CD57-94DE-5D3E-FB95376EFB8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E4DBF842-2C85-4516-01F2-E142CE870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5909D3-80C2-E678-5EC7-F6F2CC7EABCF}"/>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60913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F515B-827B-B420-6351-9F4A17C96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DAD9BE-4215-178C-F912-94C46D0D4E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D911BF-00E4-8BED-F407-B3F9B3D28AF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6A9813C-AD8E-27DD-F656-DAAC90740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293EB-44D1-38A7-95F9-EE490311E970}"/>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12743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AC9F-EC0A-F142-D431-5AA6384B52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E2F305-7FE8-01B8-CADF-D6B3FE1BC8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3AFEC-11C3-A2DD-3B30-18C827788009}"/>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182DBB46-DB3D-0E28-93F4-7517B3E34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08E7B7-EB4C-D32F-28F5-F9D70846923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98195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1E2C-6604-F891-4D47-ADD99C0B88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033168-F5CF-8404-3396-E4AF2FEFB2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1F387-85A7-42E3-81BE-4BA7F3410D07}"/>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82072659-9CAC-6326-A46E-601A9E434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A9B51-50BE-F3D3-49F1-5C49256D2E2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19748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6751-DAE4-8FFE-1C6F-6C979B8A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386208-26AD-FB7E-6380-7C11FC15B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220C41-A558-5020-A381-30813A293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1F63CD-0E5B-C34B-B33F-CADA565242E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FF07B072-0764-29F7-A64C-2925A221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4B63E-BA6E-B50E-A15B-E28899322A91}"/>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7708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2EFD-4FF4-9786-9E08-9F054BA880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0E530B-08AB-9286-8314-D39B42F65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F8519-23BE-AF75-92B3-E4D2D03C7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42157D-FF06-8926-3FB1-2420B3112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F7F3C-C6B2-E31F-0593-2987963683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DD0A3-EE31-6992-B046-E4DBC9209FC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8" name="Footer Placeholder 7">
            <a:extLst>
              <a:ext uri="{FF2B5EF4-FFF2-40B4-BE49-F238E27FC236}">
                <a16:creationId xmlns:a16="http://schemas.microsoft.com/office/drawing/2014/main" id="{35F70EB2-B991-D2A6-6DD9-DABAA66791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4B2544-6FE9-B820-3150-646231BDA976}"/>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77575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8A15-A734-C20E-72B6-3757C58F0A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590CEB-63CC-FFF1-9DB5-927A07CA4680}"/>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4" name="Footer Placeholder 3">
            <a:extLst>
              <a:ext uri="{FF2B5EF4-FFF2-40B4-BE49-F238E27FC236}">
                <a16:creationId xmlns:a16="http://schemas.microsoft.com/office/drawing/2014/main" id="{C32E324C-F8D9-14BF-0CC4-788B611898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82EC99-57B2-BAE9-A8F3-374A6799FAC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51764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E65B4-3F0C-AB52-3333-3AA47D60FB7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3" name="Footer Placeholder 2">
            <a:extLst>
              <a:ext uri="{FF2B5EF4-FFF2-40B4-BE49-F238E27FC236}">
                <a16:creationId xmlns:a16="http://schemas.microsoft.com/office/drawing/2014/main" id="{905269D2-2E11-945D-8BA0-9854FF6F8D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FB96B3-B079-246F-78FB-91F2CDB09AB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84880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B3FA-D01D-5EEB-4275-67B0262F9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63E3A-BBE2-30F3-B79A-06B6BDF62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6445B-7F70-DC29-ED62-0B4C615C7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B1AAB-DCB7-8E79-8321-78E05161F2D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66000032-204A-399F-2C4D-C191AB698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79B9EB-F8E3-F9A4-94E8-79D0B5B42ED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4475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19BB-1403-D0CC-2729-04F5BCF83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3DBA1-E5F6-FB7D-B700-2E3AC1714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67A30A-45D3-538F-4E5B-9A05B3B6D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85F24-8C59-C2F1-CCF8-4C7AF4B8A89B}"/>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8F37260C-6E0F-834B-6594-2C18F86147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AECEAE-AADE-6FAC-4CFF-0BD665262B7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412217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68970-344E-D1B3-CFD4-1EFD17C45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C2D7C-B5D1-8926-3067-813758862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A0856-A1D3-DCC7-BBC9-5DFCEDFD7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4174C94-9E62-62AB-B82E-904E7816DF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E8210A5-962D-EFEB-9806-C2C5E26DD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EA36EA-AB6B-48FE-B452-E9683A2DA79A}" type="slidenum">
              <a:rPr lang="en-IN" smtClean="0"/>
              <a:t>‹#›</a:t>
            </a:fld>
            <a:endParaRPr lang="en-IN"/>
          </a:p>
        </p:txBody>
      </p:sp>
    </p:spTree>
    <p:extLst>
      <p:ext uri="{BB962C8B-B14F-4D97-AF65-F5344CB8AC3E}">
        <p14:creationId xmlns:p14="http://schemas.microsoft.com/office/powerpoint/2010/main" val="245975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7BC2-E493-FB50-A331-0FBA4487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33035-46EC-BDA0-0C11-F3327B465CF4}"/>
              </a:ext>
            </a:extLst>
          </p:cNvPr>
          <p:cNvSpPr>
            <a:spLocks noGrp="1"/>
          </p:cNvSpPr>
          <p:nvPr>
            <p:ph type="ctrTitle"/>
          </p:nvPr>
        </p:nvSpPr>
        <p:spPr>
          <a:xfrm>
            <a:off x="-600" y="9000"/>
            <a:ext cx="12193200" cy="6840000"/>
          </a:xfrm>
          <a:prstGeom prst="rect">
            <a:avLst/>
          </a:prstGeom>
          <a:gradFill flip="none" rotWithShape="1">
            <a:gsLst>
              <a:gs pos="0">
                <a:schemeClr val="bg1"/>
              </a:gs>
              <a:gs pos="32000">
                <a:schemeClr val="accent6">
                  <a:lumMod val="20000"/>
                  <a:lumOff val="80000"/>
                </a:schemeClr>
              </a:gs>
              <a:gs pos="55000">
                <a:schemeClr val="accent6">
                  <a:lumMod val="20000"/>
                  <a:lumOff val="80000"/>
                </a:schemeClr>
              </a:gs>
              <a:gs pos="100000">
                <a:schemeClr val="bg1"/>
              </a:gs>
            </a:gsLst>
            <a:lin ang="5400000" scaled="1"/>
            <a:tileRect/>
          </a:gradFill>
          <a:ln>
            <a:solidFill>
              <a:schemeClr val="accent6">
                <a:lumMod val="50000"/>
              </a:schemeClr>
            </a:solidFill>
          </a:ln>
        </p:spPr>
        <p:txBody>
          <a:bodyPr anchor="ctr">
            <a:normAutofit/>
          </a:bodyPr>
          <a:lstStyle/>
          <a:p>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Gopi Shashti Poorti</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60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birthday</a:t>
            </a: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July 30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2025</a:t>
            </a:r>
            <a:endParaRPr lang="en-IN" sz="27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CB8DB3D-5B46-AFF6-0019-DEB9D1D7AC4E}"/>
              </a:ext>
            </a:extLst>
          </p:cNvPr>
          <p:cNvGrpSpPr/>
          <p:nvPr/>
        </p:nvGrpSpPr>
        <p:grpSpPr>
          <a:xfrm>
            <a:off x="1743261" y="2169000"/>
            <a:ext cx="8705478" cy="2284341"/>
            <a:chOff x="1743261" y="2169000"/>
            <a:chExt cx="8705478" cy="2284341"/>
          </a:xfrm>
        </p:grpSpPr>
        <p:pic>
          <p:nvPicPr>
            <p:cNvPr id="17" name="Picture 16" descr="A person in a suit and tie&#10;&#10;AI-generated content may be incorrect.">
              <a:extLst>
                <a:ext uri="{FF2B5EF4-FFF2-40B4-BE49-F238E27FC236}">
                  <a16:creationId xmlns:a16="http://schemas.microsoft.com/office/drawing/2014/main" id="{5B5671F5-8740-36AC-8523-41561BF0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2529000"/>
              <a:ext cx="1800000" cy="180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gold pot with a coconut and flowers&#10;&#10;AI-generated content may be incorrect.">
              <a:extLst>
                <a:ext uri="{FF2B5EF4-FFF2-40B4-BE49-F238E27FC236}">
                  <a16:creationId xmlns:a16="http://schemas.microsoft.com/office/drawing/2014/main" id="{656D3BAF-0287-5D16-981E-263C6D9C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261" y="2293341"/>
              <a:ext cx="2160000" cy="2160000"/>
            </a:xfrm>
            <a:prstGeom prst="rect">
              <a:avLst/>
            </a:prstGeom>
          </p:spPr>
        </p:pic>
        <p:pic>
          <p:nvPicPr>
            <p:cNvPr id="5" name="Picture 4" descr="A gold pot with a coconut and flowers&#10;&#10;AI-generated content may be incorrect.">
              <a:extLst>
                <a:ext uri="{FF2B5EF4-FFF2-40B4-BE49-F238E27FC236}">
                  <a16:creationId xmlns:a16="http://schemas.microsoft.com/office/drawing/2014/main" id="{DBC065F5-6397-8BCD-08AF-1584BABE3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739" y="2169000"/>
              <a:ext cx="2160000" cy="2160000"/>
            </a:xfrm>
            <a:prstGeom prst="rect">
              <a:avLst/>
            </a:prstGeom>
          </p:spPr>
        </p:pic>
      </p:grpSp>
    </p:spTree>
    <p:extLst>
      <p:ext uri="{BB962C8B-B14F-4D97-AF65-F5344CB8AC3E}">
        <p14:creationId xmlns:p14="http://schemas.microsoft.com/office/powerpoint/2010/main" val="282717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4A0C-7788-4193-60FB-379411BA0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645B1-C4D9-460F-AC8E-22EA536C874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Donation to Sanjivani hospital, Kuchipudi, AP, India</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logo for a hospital&#10;&#10;AI-generated content may be incorrect.">
            <a:extLst>
              <a:ext uri="{FF2B5EF4-FFF2-40B4-BE49-F238E27FC236}">
                <a16:creationId xmlns:a16="http://schemas.microsoft.com/office/drawing/2014/main" id="{8B64B8BC-7D60-FF01-990A-562A07358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608" y="2531880"/>
            <a:ext cx="3818785"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398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0E37-56DE-EC0B-64A0-8EBB2A5CB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DDA43-AFED-CF25-6AAB-8A6CA6195D67}"/>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Family – Love, Nurture, Travel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group of people posing for a photo&#10;&#10;AI-generated content may be incorrect.">
            <a:extLst>
              <a:ext uri="{FF2B5EF4-FFF2-40B4-BE49-F238E27FC236}">
                <a16:creationId xmlns:a16="http://schemas.microsoft.com/office/drawing/2014/main" id="{EA63ECA7-FD2C-FCA1-E8DE-716453C73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973451"/>
            <a:ext cx="5400000" cy="5563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4297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314C-3C90-668D-FF41-37A1F4DEB95F}"/>
            </a:ext>
          </a:extLst>
        </p:cNvPr>
        <p:cNvGrpSpPr/>
        <p:nvPr/>
      </p:nvGrpSpPr>
      <p:grpSpPr>
        <a:xfrm>
          <a:off x="0" y="0"/>
          <a:ext cx="0" cy="0"/>
          <a:chOff x="0" y="0"/>
          <a:chExt cx="0" cy="0"/>
        </a:xfrm>
      </p:grpSpPr>
      <p:pic>
        <p:nvPicPr>
          <p:cNvPr id="8" name="Picture 7" descr="A group of people posing for a photo&#10;&#10;AI-generated content may be incorrect.">
            <a:extLst>
              <a:ext uri="{FF2B5EF4-FFF2-40B4-BE49-F238E27FC236}">
                <a16:creationId xmlns:a16="http://schemas.microsoft.com/office/drawing/2014/main" id="{B210A7D8-D956-5741-2D33-617D5D274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358" y="2193544"/>
            <a:ext cx="5397285"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578C981E-EDFB-8144-609D-58D46EB1C054}"/>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89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7F533-326A-700B-711F-1F8BA932395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2FC78AA-5BF1-3EEE-122E-A8B6688F8F4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people posing for a photo&#10;&#10;AI-generated content may be incorrect.">
            <a:extLst>
              <a:ext uri="{FF2B5EF4-FFF2-40B4-BE49-F238E27FC236}">
                <a16:creationId xmlns:a16="http://schemas.microsoft.com/office/drawing/2014/main" id="{84E24623-F5C5-552C-B462-6F80BAA5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500" y="1102712"/>
            <a:ext cx="4599000" cy="54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4407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F528-6619-53A2-B55B-B045689F1C32}"/>
            </a:ext>
          </a:extLst>
        </p:cNvPr>
        <p:cNvGrpSpPr/>
        <p:nvPr/>
      </p:nvGrpSpPr>
      <p:grpSpPr>
        <a:xfrm>
          <a:off x="0" y="0"/>
          <a:ext cx="0" cy="0"/>
          <a:chOff x="0" y="0"/>
          <a:chExt cx="0" cy="0"/>
        </a:xfrm>
      </p:grpSpPr>
      <p:pic>
        <p:nvPicPr>
          <p:cNvPr id="4" name="Picture 3" descr="A group of men standing on a sidewalk&#10;&#10;AI-generated content may be incorrect.">
            <a:extLst>
              <a:ext uri="{FF2B5EF4-FFF2-40B4-BE49-F238E27FC236}">
                <a16:creationId xmlns:a16="http://schemas.microsoft.com/office/drawing/2014/main" id="{3A159FEC-06AB-23BC-3E84-0ACE53166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78858"/>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F5280F70-765C-CB1A-C17E-0D1A6F34E7B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Friends  – Masti, Camaraderie,  Loyalty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men standing on top of a van&#10;&#10;AI-generated content may be incorrect.">
            <a:extLst>
              <a:ext uri="{FF2B5EF4-FFF2-40B4-BE49-F238E27FC236}">
                <a16:creationId xmlns:a16="http://schemas.microsoft.com/office/drawing/2014/main" id="{F51984A6-F543-91F2-2F81-AD3FAF65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55" y="2338678"/>
            <a:ext cx="2331720" cy="288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erson wearing headphones and a dog&#10;&#10;AI-generated content may be incorrect.">
            <a:extLst>
              <a:ext uri="{FF2B5EF4-FFF2-40B4-BE49-F238E27FC236}">
                <a16:creationId xmlns:a16="http://schemas.microsoft.com/office/drawing/2014/main" id="{FFAC44A5-DF4B-C07C-9DC8-B323993EA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825" y="2698858"/>
            <a:ext cx="2160000"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092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EB71-5087-DDB2-C006-E1FB5857EF75}"/>
            </a:ext>
          </a:extLst>
        </p:cNvPr>
        <p:cNvGrpSpPr/>
        <p:nvPr/>
      </p:nvGrpSpPr>
      <p:grpSpPr>
        <a:xfrm>
          <a:off x="0" y="0"/>
          <a:ext cx="0" cy="0"/>
          <a:chOff x="0" y="0"/>
          <a:chExt cx="0" cy="0"/>
        </a:xfrm>
      </p:grpSpPr>
      <p:pic>
        <p:nvPicPr>
          <p:cNvPr id="3" name="Picture 2" descr="A group of people sitting at a table&#10;&#10;AI-generated content may be incorrect.">
            <a:extLst>
              <a:ext uri="{FF2B5EF4-FFF2-40B4-BE49-F238E27FC236}">
                <a16:creationId xmlns:a16="http://schemas.microsoft.com/office/drawing/2014/main" id="{F662479E-5CD8-0B1C-D013-1BD20710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94761"/>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a:extLst>
              <a:ext uri="{FF2B5EF4-FFF2-40B4-BE49-F238E27FC236}">
                <a16:creationId xmlns:a16="http://schemas.microsoft.com/office/drawing/2014/main" id="{F32FBF6B-55E8-E69D-B83E-FCA635D40F75}"/>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Guru  -- Shishya</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60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A5BF-1290-8328-E8DC-E59D2B07C16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93CD23F-6F88-E36D-ECC8-6A03D0928458}"/>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Shatamanam</a:t>
            </a:r>
            <a:r>
              <a:rPr lang="en-US" sz="2400" b="1" dirty="0">
                <a:solidFill>
                  <a:schemeClr val="bg1"/>
                </a:solidFill>
                <a:latin typeface="Times New Roman" panose="02020603050405020304" pitchFamily="18" charset="0"/>
                <a:cs typeface="Times New Roman" panose="02020603050405020304" pitchFamily="18" charset="0"/>
              </a:rPr>
              <a:t> Bhavati – May you live 100 years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person with a beard and long hair standing next to a pig&#10;&#10;AI-generated content may be incorrect.">
            <a:extLst>
              <a:ext uri="{FF2B5EF4-FFF2-40B4-BE49-F238E27FC236}">
                <a16:creationId xmlns:a16="http://schemas.microsoft.com/office/drawing/2014/main" id="{86856B32-91C8-E21E-484F-BC47241D6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182" y="1389289"/>
            <a:ext cx="2745636" cy="50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2465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B5DF-0B8B-46E5-4DE1-204B905D7F1A}"/>
            </a:ext>
          </a:extLst>
        </p:cNvPr>
        <p:cNvGrpSpPr/>
        <p:nvPr/>
      </p:nvGrpSpPr>
      <p:grpSpPr>
        <a:xfrm>
          <a:off x="0" y="0"/>
          <a:ext cx="0" cy="0"/>
          <a:chOff x="0" y="0"/>
          <a:chExt cx="0" cy="0"/>
        </a:xfrm>
      </p:grpSpPr>
      <p:pic>
        <p:nvPicPr>
          <p:cNvPr id="5" name="Picture 4" descr="A child sitting on a stool&#10;&#10;AI-generated content may be incorrect.">
            <a:extLst>
              <a:ext uri="{FF2B5EF4-FFF2-40B4-BE49-F238E27FC236}">
                <a16:creationId xmlns:a16="http://schemas.microsoft.com/office/drawing/2014/main" id="{68A1527A-61A4-BE8F-A6F9-42CB78207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6949"/>
            <a:ext cx="2104103" cy="2104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erson sitting at a desk with a computer&#10;&#10;AI-generated content may be incorrect.">
            <a:extLst>
              <a:ext uri="{FF2B5EF4-FFF2-40B4-BE49-F238E27FC236}">
                <a16:creationId xmlns:a16="http://schemas.microsoft.com/office/drawing/2014/main" id="{83B82AF5-76C0-125E-2DC8-6DC9388BB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494" y="2349000"/>
            <a:ext cx="2323506"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0" name="Diagram 9">
            <a:extLst>
              <a:ext uri="{FF2B5EF4-FFF2-40B4-BE49-F238E27FC236}">
                <a16:creationId xmlns:a16="http://schemas.microsoft.com/office/drawing/2014/main" id="{884DF696-8741-682F-6AC8-5498FA9BB5D1}"/>
              </a:ext>
            </a:extLst>
          </p:cNvPr>
          <p:cNvGraphicFramePr/>
          <p:nvPr>
            <p:extLst>
              <p:ext uri="{D42A27DB-BD31-4B8C-83A1-F6EECF244321}">
                <p14:modId xmlns:p14="http://schemas.microsoft.com/office/powerpoint/2010/main" val="4039858069"/>
              </p:ext>
            </p:extLst>
          </p:nvPr>
        </p:nvGraphicFramePr>
        <p:xfrm>
          <a:off x="3008889" y="2686557"/>
          <a:ext cx="6174223" cy="19178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1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3-C973-EB98-34A8-464B05750A5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What does Shashti Poorti mean ?. </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1531B41-010E-4F13-87A2-76CAC2C9F9D7}"/>
              </a:ext>
            </a:extLst>
          </p:cNvPr>
          <p:cNvSpPr txBox="1"/>
          <p:nvPr/>
        </p:nvSpPr>
        <p:spPr>
          <a:xfrm>
            <a:off x="673211" y="2570032"/>
            <a:ext cx="10845578" cy="2826306"/>
          </a:xfrm>
          <a:prstGeom prst="roundRect">
            <a:avLst/>
          </a:prstGeom>
          <a:gradFill flip="none" rotWithShape="1">
            <a:gsLst>
              <a:gs pos="0">
                <a:schemeClr val="bg1"/>
              </a:gs>
              <a:gs pos="37000">
                <a:schemeClr val="accent6">
                  <a:lumMod val="20000"/>
                  <a:lumOff val="80000"/>
                </a:schemeClr>
              </a:gs>
              <a:gs pos="62000">
                <a:schemeClr val="accent6">
                  <a:lumMod val="20000"/>
                  <a:lumOff val="80000"/>
                </a:schemeClr>
              </a:gs>
              <a:gs pos="100000">
                <a:schemeClr val="bg1"/>
              </a:gs>
            </a:gsLst>
            <a:lin ang="5400000" scaled="1"/>
            <a:tileRect/>
          </a:gradFill>
          <a:ln>
            <a:solidFill>
              <a:schemeClr val="accent6">
                <a:lumMod val="75000"/>
              </a:schemeClr>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Puja/rituals</a:t>
            </a:r>
            <a:r>
              <a:rPr lang="en-US" sz="2000" dirty="0">
                <a:latin typeface="Times New Roman" panose="02020603050405020304" pitchFamily="18" charset="0"/>
                <a:cs typeface="Times New Roman" panose="02020603050405020304" pitchFamily="18" charset="0"/>
              </a:rPr>
              <a:t>: Marking gratitude for 60 years and invoking blessings for the years ahead.</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Family gathering</a:t>
            </a:r>
            <a:r>
              <a:rPr lang="en-US" sz="2000" dirty="0">
                <a:latin typeface="Times New Roman" panose="02020603050405020304" pitchFamily="18" charset="0"/>
                <a:cs typeface="Times New Roman" panose="02020603050405020304" pitchFamily="18" charset="0"/>
              </a:rPr>
              <a:t>: Involvement of children, grandchildren, and relatives, fostering togetherness.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Reaffirming bonds</a:t>
            </a:r>
            <a:r>
              <a:rPr lang="en-US" sz="2000" dirty="0">
                <a:latin typeface="Times New Roman" panose="02020603050405020304" pitchFamily="18" charset="0"/>
                <a:cs typeface="Times New Roman" panose="02020603050405020304" pitchFamily="18" charset="0"/>
              </a:rPr>
              <a:t>: Some observe a ceremony similar to wedding vow renewal.</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Cultural significance</a:t>
            </a:r>
            <a:r>
              <a:rPr lang="en-US" sz="2000" dirty="0">
                <a:latin typeface="Times New Roman" panose="02020603050405020304" pitchFamily="18" charset="0"/>
                <a:cs typeface="Times New Roman" panose="02020603050405020304" pitchFamily="18" charset="0"/>
              </a:rPr>
              <a:t>: Seen as the beginning of a new, spiritually focused phase of life.</a:t>
            </a:r>
          </a:p>
          <a:p>
            <a:endParaRPr lang="en-IN" sz="20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3813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64B52-BE0D-2132-6819-58D58817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BE929-2469-B59E-9D35-1EB64B6B09A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(Hyderabad – 1972 )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itting on a bench&#10;&#10;AI-generated content may be incorrect.">
            <a:extLst>
              <a:ext uri="{FF2B5EF4-FFF2-40B4-BE49-F238E27FC236}">
                <a16:creationId xmlns:a16="http://schemas.microsoft.com/office/drawing/2014/main" id="{FB6F6E90-7186-6EF4-AF47-C9848647D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969028"/>
            <a:ext cx="5400000" cy="3651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070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9FB4-7DDC-D6C6-73D4-463C75213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403DA-08D8-26B4-6ACB-ACCD9EAA603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Ahmedabad 1977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group of people posing for a photo&#10;&#10;AI-generated content may be incorrect.">
            <a:extLst>
              <a:ext uri="{FF2B5EF4-FFF2-40B4-BE49-F238E27FC236}">
                <a16:creationId xmlns:a16="http://schemas.microsoft.com/office/drawing/2014/main" id="{B04B330B-EA74-D68E-13C6-E822131D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611558"/>
            <a:ext cx="5400000" cy="4366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10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034D-B8AB-91D8-76AD-DA8978499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1BCB7-7D44-E6AB-2C72-03777260F265}"/>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BJ Medical College  – Ahmedabad 1980’s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tanding in front of a stone wall&#10;&#10;AI-generated content may be incorrect.">
            <a:extLst>
              <a:ext uri="{FF2B5EF4-FFF2-40B4-BE49-F238E27FC236}">
                <a16:creationId xmlns:a16="http://schemas.microsoft.com/office/drawing/2014/main" id="{AB608919-1B3A-675C-B6FB-4F5891272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852592"/>
            <a:ext cx="5400000" cy="4075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850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C9E9-8529-DE85-F95C-EADA4E0A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25C-287C-33E1-56EB-43369A10609D}"/>
              </a:ext>
            </a:extLst>
          </p:cNvPr>
          <p:cNvSpPr>
            <a:spLocks noGrp="1"/>
          </p:cNvSpPr>
          <p:nvPr>
            <p:ph type="title"/>
          </p:nvPr>
        </p:nvSpPr>
        <p:spPr>
          <a:xfrm>
            <a:off x="-18600" y="0"/>
            <a:ext cx="12229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SAAK – Brookfield, Wisconsin 2024</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oup of people in white coats cutting a ribbon&#10;&#10;AI-generated content may be incorrect.">
            <a:extLst>
              <a:ext uri="{FF2B5EF4-FFF2-40B4-BE49-F238E27FC236}">
                <a16:creationId xmlns:a16="http://schemas.microsoft.com/office/drawing/2014/main" id="{2A362B08-8CBA-37D6-EE3A-9CEF55723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00" y="1351008"/>
            <a:ext cx="3600000" cy="4155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392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1C8F-879F-03B6-2738-4CD5732C0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F0142-92E2-4A2F-2D3B-BA3EDE47D8DB}"/>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Large hearted – 1983 Cricket World Cup - Historic</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couple of men holding a trophy&#10;&#10;AI-generated content may be incorrect.">
            <a:extLst>
              <a:ext uri="{FF2B5EF4-FFF2-40B4-BE49-F238E27FC236}">
                <a16:creationId xmlns:a16="http://schemas.microsoft.com/office/drawing/2014/main" id="{D83C7798-7568-2859-377A-16548CB5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047" y="1595004"/>
            <a:ext cx="5975906" cy="43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524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2024-781D-0582-092D-1FC75906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79D0-EFCE-FC62-ACC2-DFA2B0CAF27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Chinmaya Mission – Sponsorship</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blue background with white text&#10;&#10;AI-generated content may be incorrect.">
            <a:extLst>
              <a:ext uri="{FF2B5EF4-FFF2-40B4-BE49-F238E27FC236}">
                <a16:creationId xmlns:a16="http://schemas.microsoft.com/office/drawing/2014/main" id="{F6C44AE7-E12D-45C7-0ECD-E1AACE3C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6" y="2995247"/>
            <a:ext cx="510358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5939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422</TotalTime>
  <Words>748</Words>
  <Application>Microsoft Office PowerPoint</Application>
  <PresentationFormat>Widescreen</PresentationFormat>
  <Paragraphs>53</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Times New Roman</vt:lpstr>
      <vt:lpstr>Office Theme</vt:lpstr>
      <vt:lpstr> Gopi Shashti Poorti        60th birthday  July 30th, 2025</vt:lpstr>
      <vt:lpstr>PowerPoint Presentation</vt:lpstr>
      <vt:lpstr>What does Shashti Poorti mean ?. </vt:lpstr>
      <vt:lpstr>Life on his own terms (Hyderabad – 1972 )</vt:lpstr>
      <vt:lpstr>Life on his own terms – Ahmedabad 1977 </vt:lpstr>
      <vt:lpstr>Life on his own terms – BJ Medical College  – Ahmedabad 1980’s</vt:lpstr>
      <vt:lpstr>Life on his own terms – SAAK – Brookfield, Wisconsin 2024</vt:lpstr>
      <vt:lpstr>Large hearted – 1983 Cricket World Cup - Historic</vt:lpstr>
      <vt:lpstr>Chinmaya Mission – Sponsorship</vt:lpstr>
      <vt:lpstr>Donation to Sanjivani hospital, Kuchipudi, AP, India</vt:lpstr>
      <vt:lpstr>Family – Love, Nurture, Travel  </vt:lpstr>
      <vt:lpstr>Extended Family – Commitment</vt:lpstr>
      <vt:lpstr>Extended Family – Commitment</vt:lpstr>
      <vt:lpstr>Friends  – Masti, Camaraderie,  Loyalty </vt:lpstr>
      <vt:lpstr>Guru  -- Shishya</vt:lpstr>
      <vt:lpstr>Shatamanam Bhavati – May you live 100 years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rk</dc:creator>
  <cp:lastModifiedBy>rk</cp:lastModifiedBy>
  <cp:revision>56</cp:revision>
  <dcterms:created xsi:type="dcterms:W3CDTF">2025-07-28T17:31:03Z</dcterms:created>
  <dcterms:modified xsi:type="dcterms:W3CDTF">2025-07-30T04:30:39Z</dcterms:modified>
</cp:coreProperties>
</file>